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71" r:id="rId21"/>
    <p:sldId id="365" r:id="rId22"/>
    <p:sldId id="366" r:id="rId23"/>
    <p:sldId id="367" r:id="rId24"/>
    <p:sldId id="368" r:id="rId25"/>
    <p:sldId id="347" r:id="rId26"/>
    <p:sldId id="351" r:id="rId27"/>
    <p:sldId id="352" r:id="rId28"/>
    <p:sldId id="353" r:id="rId29"/>
    <p:sldId id="354" r:id="rId30"/>
  </p:sldIdLst>
  <p:sldSz cx="9144000" cy="5143500" type="screen16x9"/>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D"/>
    <a:srgbClr val="475E9F"/>
    <a:srgbClr val="435997"/>
    <a:srgbClr val="FFFF6D"/>
    <a:srgbClr val="00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32899"/>
    <p:restoredTop sz="94660"/>
  </p:normalViewPr>
  <p:slideViewPr>
    <p:cSldViewPr showGuides="1">
      <p:cViewPr varScale="1">
        <p:scale>
          <a:sx n="139" d="100"/>
          <a:sy n="139" d="100"/>
        </p:scale>
        <p:origin x="-114" y="-30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8215"/>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51342" y="0"/>
            <a:ext cx="2946347" cy="498215"/>
          </a:xfrm>
          <a:prstGeom prst="rect">
            <a:avLst/>
          </a:prstGeom>
        </p:spPr>
        <p:txBody>
          <a:bodyPr vert="horz" lIns="91440" tIns="45720" rIns="91440" bIns="45720" rtlCol="0"/>
          <a:lstStyle>
            <a:lvl1pPr algn="r">
              <a:defRPr sz="1200"/>
            </a:lvl1pPr>
          </a:lstStyle>
          <a:p>
            <a:fld id="{7DA181ED-D19C-4114-81E9-437618932C9E}" type="datetimeFigureOut">
              <a:rPr lang="fr-FR" smtClean="0"/>
              <a:pPr/>
              <a:t>26/03/2026</a:t>
            </a:fld>
            <a:endParaRPr lang="fr-FR"/>
          </a:p>
        </p:txBody>
      </p:sp>
      <p:sp>
        <p:nvSpPr>
          <p:cNvPr id="4" name="Espace réservé du pied de page 3"/>
          <p:cNvSpPr>
            <a:spLocks noGrp="1"/>
          </p:cNvSpPr>
          <p:nvPr>
            <p:ph type="ftr" sz="quarter" idx="2"/>
          </p:nvPr>
        </p:nvSpPr>
        <p:spPr>
          <a:xfrm>
            <a:off x="0" y="9431600"/>
            <a:ext cx="2946347" cy="49821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1342" y="9431600"/>
            <a:ext cx="2946347" cy="498214"/>
          </a:xfrm>
          <a:prstGeom prst="rect">
            <a:avLst/>
          </a:prstGeom>
        </p:spPr>
        <p:txBody>
          <a:bodyPr vert="horz" lIns="91440" tIns="45720" rIns="91440" bIns="45720" rtlCol="0" anchor="b"/>
          <a:lstStyle>
            <a:lvl1pPr algn="r">
              <a:defRPr sz="1200"/>
            </a:lvl1pPr>
          </a:lstStyle>
          <a:p>
            <a:fld id="{8D974224-5811-445A-AD61-7596C32D78DC}" type="slidenum">
              <a:rPr lang="fr-FR" smtClean="0"/>
              <a:pPr/>
              <a:t>‹N°›</a:t>
            </a:fld>
            <a:endParaRPr lang="fr-FR"/>
          </a:p>
        </p:txBody>
      </p:sp>
    </p:spTree>
    <p:extLst>
      <p:ext uri="{BB962C8B-B14F-4D97-AF65-F5344CB8AC3E}">
        <p14:creationId xmlns:p14="http://schemas.microsoft.com/office/powerpoint/2010/main" xmlns=""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1342" y="0"/>
            <a:ext cx="2946347" cy="496491"/>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26/03/2026</a:t>
            </a:fld>
            <a:endParaRPr lang="fr-FR" dirty="0"/>
          </a:p>
        </p:txBody>
      </p:sp>
      <p:sp>
        <p:nvSpPr>
          <p:cNvPr id="4" name="Espace réservé de l'image des diapositives 3"/>
          <p:cNvSpPr>
            <a:spLocks noGrp="1" noRot="1" noChangeAspect="1"/>
          </p:cNvSpPr>
          <p:nvPr>
            <p:ph type="sldImg" idx="2"/>
          </p:nvPr>
        </p:nvSpPr>
        <p:spPr>
          <a:xfrm>
            <a:off x="90488" y="744538"/>
            <a:ext cx="6618287" cy="372427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79927" y="4716661"/>
            <a:ext cx="5439410" cy="4468416"/>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xmlns=""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2025-2026</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srcRect/>
          <a:stretch/>
        </p:blipFill>
        <p:spPr bwMode="auto">
          <a:xfrm>
            <a:off x="777250" y="302876"/>
            <a:ext cx="2764963" cy="2022519"/>
          </a:xfrm>
          <a:prstGeom prst="rect">
            <a:avLst/>
          </a:prstGeom>
          <a:noFill/>
          <a:ln>
            <a:noFill/>
          </a:ln>
        </p:spPr>
      </p:pic>
    </p:spTree>
    <p:extLst>
      <p:ext uri="{BB962C8B-B14F-4D97-AF65-F5344CB8AC3E}">
        <p14:creationId xmlns:p14="http://schemas.microsoft.com/office/powerpoint/2010/main" xmlns=""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2"/>
          <a:srcRect/>
          <a:stretch/>
        </p:blipFill>
        <p:spPr bwMode="auto">
          <a:xfrm>
            <a:off x="524194" y="310534"/>
            <a:ext cx="1636511" cy="1197077"/>
          </a:xfrm>
          <a:prstGeom prst="rect">
            <a:avLst/>
          </a:prstGeom>
          <a:noFill/>
          <a:ln>
            <a:noFill/>
          </a:ln>
        </p:spPr>
      </p:pic>
    </p:spTree>
    <p:extLst>
      <p:ext uri="{BB962C8B-B14F-4D97-AF65-F5344CB8AC3E}">
        <p14:creationId xmlns:p14="http://schemas.microsoft.com/office/powerpoint/2010/main" xmlns=""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xmlns=""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xmlns=""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xmlns=""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a:t>2025-2026</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8"/>
          <a:srcRect/>
          <a:stretch/>
        </p:blipFill>
        <p:spPr bwMode="auto">
          <a:xfrm>
            <a:off x="263083" y="106196"/>
            <a:ext cx="984986" cy="72049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sldNum="0" hdr="0" ft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pPr/>
              <a:t>‹N°›</a:t>
            </a:fld>
            <a:endParaRPr lang="fr-FR"/>
          </a:p>
        </p:txBody>
      </p:sp>
    </p:spTree>
    <p:extLst>
      <p:ext uri="{BB962C8B-B14F-4D97-AF65-F5344CB8AC3E}">
        <p14:creationId xmlns:p14="http://schemas.microsoft.com/office/powerpoint/2010/main" xmlns=""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pPr/>
              <a:t>‹N°›</a:t>
            </a:fld>
            <a:endParaRPr lang="fr-FR"/>
          </a:p>
        </p:txBody>
      </p:sp>
    </p:spTree>
    <p:extLst>
      <p:ext uri="{BB962C8B-B14F-4D97-AF65-F5344CB8AC3E}">
        <p14:creationId xmlns:p14="http://schemas.microsoft.com/office/powerpoint/2010/main" xmlns=""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pPr/>
              <a:t>‹N°›</a:t>
            </a:fld>
            <a:endParaRPr lang="fr-FR"/>
          </a:p>
        </p:txBody>
      </p:sp>
    </p:spTree>
    <p:extLst>
      <p:ext uri="{BB962C8B-B14F-4D97-AF65-F5344CB8AC3E}">
        <p14:creationId xmlns:p14="http://schemas.microsoft.com/office/powerpoint/2010/main" xmlns=""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pPr/>
              <a:t>‹N°›</a:t>
            </a:fld>
            <a:endParaRPr lang="fr-FR"/>
          </a:p>
        </p:txBody>
      </p:sp>
    </p:spTree>
    <p:extLst>
      <p:ext uri="{BB962C8B-B14F-4D97-AF65-F5344CB8AC3E}">
        <p14:creationId xmlns:p14="http://schemas.microsoft.com/office/powerpoint/2010/main" xmlns=""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a:solidFill>
                  <a:srgbClr val="00006D"/>
                </a:solidFill>
              </a:rPr>
              <a:t>2025-2026</a:t>
            </a:r>
            <a:endParaRPr lang="fr-FR" cap="all" dirty="0">
              <a:solidFill>
                <a:srgbClr val="00006D"/>
              </a:solidFill>
            </a:endParaRP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xmlns=""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115C7DAC-65EA-4F2F-9DD7-19BAF95B2E45}"/>
              </a:ext>
            </a:extLst>
          </p:cNvPr>
          <p:cNvPicPr>
            <a:picLocks noChangeAspect="1"/>
          </p:cNvPicPr>
          <p:nvPr/>
        </p:nvPicPr>
        <p:blipFill>
          <a:blip r:embed="rId2"/>
          <a:stretch>
            <a:fillRect/>
          </a:stretch>
        </p:blipFill>
        <p:spPr>
          <a:xfrm>
            <a:off x="2738258" y="95014"/>
            <a:ext cx="5002094" cy="496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101460" y="1744777"/>
            <a:ext cx="3186299"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Dès le vendredi 3 avril vous pouvez consulter l’offre de formation 2026. </a:t>
            </a:r>
          </a:p>
        </p:txBody>
      </p:sp>
    </p:spTree>
    <p:extLst>
      <p:ext uri="{BB962C8B-B14F-4D97-AF65-F5344CB8AC3E}">
        <p14:creationId xmlns:p14="http://schemas.microsoft.com/office/powerpoint/2010/main" xmlns=""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xmlns="" id="{FDA011DE-EF44-4BB8-1C08-88A0F170EC5D}"/>
              </a:ext>
            </a:extLst>
          </p:cNvPr>
          <p:cNvPicPr>
            <a:picLocks noChangeAspect="1"/>
          </p:cNvPicPr>
          <p:nvPr/>
        </p:nvPicPr>
        <p:blipFill>
          <a:blip r:embed="rId2"/>
          <a:stretch>
            <a:fillRect/>
          </a:stretch>
        </p:blipFill>
        <p:spPr>
          <a:xfrm>
            <a:off x="611560" y="689476"/>
            <a:ext cx="5797798" cy="3188484"/>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142958" y="3602118"/>
            <a:ext cx="8496944" cy="1601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400" dirty="0">
                <a:solidFill>
                  <a:srgbClr val="00006D"/>
                </a:solidFill>
                <a:latin typeface="Marianne" panose="02000000000000000000" pitchFamily="2" charset="0"/>
              </a:rPr>
              <a:t>s </a:t>
            </a:r>
            <a:r>
              <a:rPr lang="fr-FR" sz="1400" dirty="0">
                <a:solidFill>
                  <a:schemeClr val="tx2">
                    <a:lumMod val="75000"/>
                  </a:schemeClr>
                </a:solidFill>
                <a:latin typeface="Marianne" panose="02000000000000000000" pitchFamily="2" charset="0"/>
              </a:rPr>
              <a:t>professionnelles par domaines.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Un seul des représentants légaux de l’élève peut faire la saisie des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En cas de difficulté vous pouvez vous adresser à votre établissement.</a:t>
            </a:r>
          </a:p>
        </p:txBody>
      </p:sp>
      <p:sp>
        <p:nvSpPr>
          <p:cNvPr id="4" name="Titre 8">
            <a:extLst>
              <a:ext uri="{FF2B5EF4-FFF2-40B4-BE49-F238E27FC236}">
                <a16:creationId xmlns:a16="http://schemas.microsoft.com/office/drawing/2014/main" xmlns="" id="{B3862820-5144-6A58-93FC-C03925BB9BAC}"/>
              </a:ext>
            </a:extLst>
          </p:cNvPr>
          <p:cNvSpPr txBox="1">
            <a:spLocks/>
          </p:cNvSpPr>
          <p:nvPr/>
        </p:nvSpPr>
        <p:spPr bwMode="gray">
          <a:xfrm>
            <a:off x="6251313" y="1526984"/>
            <a:ext cx="2771800" cy="7567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Formulez vos demandes à partir du lundi 4 mai et jusqu’au mardi 26 mai 2026.</a:t>
            </a:r>
          </a:p>
        </p:txBody>
      </p:sp>
    </p:spTree>
    <p:extLst>
      <p:ext uri="{BB962C8B-B14F-4D97-AF65-F5344CB8AC3E}">
        <p14:creationId xmlns:p14="http://schemas.microsoft.com/office/powerpoint/2010/main" xmlns=""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xmlns=""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xmlns="" id="{8F431523-7C11-44DE-4B0C-FFFDB3F785B5}"/>
              </a:ext>
            </a:extLst>
          </p:cNvPr>
          <p:cNvPicPr>
            <a:picLocks noChangeAspect="1"/>
          </p:cNvPicPr>
          <p:nvPr/>
        </p:nvPicPr>
        <p:blipFill>
          <a:blip r:embed="rId2"/>
          <a:stretch>
            <a:fillRect/>
          </a:stretch>
        </p:blipFill>
        <p:spPr>
          <a:xfrm>
            <a:off x="1331640" y="48897"/>
            <a:ext cx="4946700" cy="51435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4839023" y="2355726"/>
            <a:ext cx="4074465" cy="649020"/>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Vous devez enregistrer vos demandes pour qu’elles soient </a:t>
            </a:r>
            <a:r>
              <a:rPr lang="fr-FR" sz="1400" dirty="0">
                <a:solidFill>
                  <a:srgbClr val="00006D"/>
                </a:solidFill>
                <a:latin typeface="Marianne" panose="02000000000000000000" pitchFamily="2" charset="0"/>
              </a:rPr>
              <a:t>prises en compte.</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xmlns="" val="3644931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xmlns="" id="{B3EA4330-DB63-A182-9897-F08AB4D21008}"/>
              </a:ext>
            </a:extLst>
          </p:cNvPr>
          <p:cNvPicPr>
            <a:picLocks noChangeAspect="1"/>
          </p:cNvPicPr>
          <p:nvPr/>
        </p:nvPicPr>
        <p:blipFill>
          <a:blip r:embed="rId2"/>
          <a:stretch>
            <a:fillRect/>
          </a:stretch>
        </p:blipFill>
        <p:spPr>
          <a:xfrm>
            <a:off x="104207" y="915566"/>
            <a:ext cx="5187956" cy="37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5150005" y="627534"/>
            <a:ext cx="3905282" cy="1296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endParaRPr lang="fr-FR" sz="1400" dirty="0">
              <a:solidFill>
                <a:schemeClr val="tx2">
                  <a:lumMod val="75000"/>
                </a:schemeClr>
              </a:solidFill>
              <a:latin typeface="Marianne" panose="02000000000000000000" pitchFamily="2" charset="0"/>
            </a:endParaRP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13" name="Titre 8">
            <a:extLst>
              <a:ext uri="{FF2B5EF4-FFF2-40B4-BE49-F238E27FC236}">
                <a16:creationId xmlns:a16="http://schemas.microsoft.com/office/drawing/2014/main" xmlns="" id="{79A7AAB8-4FE5-85A3-E7D2-C8136F8B5D9F}"/>
              </a:ext>
            </a:extLst>
          </p:cNvPr>
          <p:cNvSpPr txBox="1">
            <a:spLocks/>
          </p:cNvSpPr>
          <p:nvPr/>
        </p:nvSpPr>
        <p:spPr bwMode="gray">
          <a:xfrm>
            <a:off x="5230438" y="3075806"/>
            <a:ext cx="3744416" cy="1224136"/>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p>
          <a:p>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2026.</a:t>
            </a:r>
          </a:p>
          <a:p>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xmlns=""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xmlns="" id="{8C385D42-2B30-3C0E-EAB1-F3A7126E2450}"/>
              </a:ext>
            </a:extLst>
          </p:cNvPr>
          <p:cNvPicPr>
            <a:picLocks noChangeAspect="1"/>
          </p:cNvPicPr>
          <p:nvPr/>
        </p:nvPicPr>
        <p:blipFill>
          <a:blip r:embed="rId2"/>
          <a:stretch>
            <a:fillRect/>
          </a:stretch>
        </p:blipFill>
        <p:spPr>
          <a:xfrm>
            <a:off x="1331640" y="175249"/>
            <a:ext cx="5182603" cy="3672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89756" y="3822962"/>
            <a:ext cx="8964488"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générale et technologique et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ou de CAP agricole.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xmlns=""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xmlns=""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400" dirty="0">
                <a:solidFill>
                  <a:srgbClr val="FF0000"/>
                </a:solidFill>
                <a:latin typeface="Marianne" panose="02000000000000000000" pitchFamily="2" charset="0"/>
              </a:rPr>
              <a:t> </a:t>
            </a:r>
            <a:r>
              <a:rPr lang="fr-FR" sz="1400" dirty="0">
                <a:solidFill>
                  <a:srgbClr val="00006D"/>
                </a:solidFill>
                <a:latin typeface="Marianne" panose="02000000000000000000" pitchFamily="2" charset="0"/>
              </a:rPr>
              <a:t>Vous consultez ces propositions dans le service en ligne.</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xmlns=""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7C01FA6B-1BA8-BECB-EBF8-D8739C6F2592}"/>
              </a:ext>
            </a:extLst>
          </p:cNvPr>
          <p:cNvPicPr>
            <a:picLocks noChangeAspect="1"/>
          </p:cNvPicPr>
          <p:nvPr/>
        </p:nvPicPr>
        <p:blipFill>
          <a:blip r:embed="rId2"/>
          <a:stretch>
            <a:fillRect/>
          </a:stretch>
        </p:blipFill>
        <p:spPr>
          <a:xfrm>
            <a:off x="1475656" y="794900"/>
            <a:ext cx="6543348" cy="4140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2843808" y="3507854"/>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xmlns=""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504058" y="3326368"/>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5" name="Image 4">
            <a:extLst>
              <a:ext uri="{FF2B5EF4-FFF2-40B4-BE49-F238E27FC236}">
                <a16:creationId xmlns:a16="http://schemas.microsoft.com/office/drawing/2014/main" xmlns="" id="{FC9A0C16-89AF-CB09-77BA-5F844B4A3A3F}"/>
              </a:ext>
            </a:extLst>
          </p:cNvPr>
          <p:cNvPicPr>
            <a:picLocks noChangeAspect="1"/>
          </p:cNvPicPr>
          <p:nvPr/>
        </p:nvPicPr>
        <p:blipFill>
          <a:blip r:embed="rId2"/>
          <a:stretch>
            <a:fillRect/>
          </a:stretch>
        </p:blipFill>
        <p:spPr>
          <a:xfrm>
            <a:off x="1205652" y="33750"/>
            <a:ext cx="4190371" cy="5076000"/>
          </a:xfrm>
          <a:prstGeom prst="rect">
            <a:avLst/>
          </a:prstGeom>
        </p:spPr>
      </p:pic>
    </p:spTree>
    <p:extLst>
      <p:ext uri="{BB962C8B-B14F-4D97-AF65-F5344CB8AC3E}">
        <p14:creationId xmlns:p14="http://schemas.microsoft.com/office/powerpoint/2010/main" xmlns=""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xmlns=""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xmlns=""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xmlns="" id="{1A12D260-C345-A876-7FFD-304F45378671}"/>
              </a:ext>
            </a:extLst>
          </p:cNvPr>
          <p:cNvPicPr>
            <a:picLocks noChangeAspect="1"/>
          </p:cNvPicPr>
          <p:nvPr/>
        </p:nvPicPr>
        <p:blipFill>
          <a:blip r:embed="rId2"/>
          <a:stretch>
            <a:fillRect/>
          </a:stretch>
        </p:blipFill>
        <p:spPr>
          <a:xfrm>
            <a:off x="2267744" y="569040"/>
            <a:ext cx="4700423" cy="4005419"/>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3291830"/>
            <a:ext cx="5184576" cy="900246"/>
          </a:xfrm>
          <a:prstGeom prst="rect">
            <a:avLst/>
          </a:prstGeom>
          <a:no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400" b="1" dirty="0">
                <a:solidFill>
                  <a:srgbClr val="00006D"/>
                </a:solidFill>
                <a:latin typeface="Marianne" panose="02000000000000000000" pitchFamily="2" charset="0"/>
              </a:rPr>
              <a:t>A partir du mardi 30 juin après-midi, consultez et téléchargez le résultat des demandes formulées pour une formation dans un établissement.</a:t>
            </a:r>
          </a:p>
        </p:txBody>
      </p:sp>
    </p:spTree>
    <p:extLst>
      <p:ext uri="{BB962C8B-B14F-4D97-AF65-F5344CB8AC3E}">
        <p14:creationId xmlns:p14="http://schemas.microsoft.com/office/powerpoint/2010/main" xmlns=""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2289" y="3799619"/>
            <a:ext cx="7723683" cy="523220"/>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609437" y="4373800"/>
            <a:ext cx="7579667" cy="307777"/>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pic>
        <p:nvPicPr>
          <p:cNvPr id="5" name="Image 4">
            <a:extLst>
              <a:ext uri="{FF2B5EF4-FFF2-40B4-BE49-F238E27FC236}">
                <a16:creationId xmlns:a16="http://schemas.microsoft.com/office/drawing/2014/main" xmlns="" id="{3659B4AC-B0D8-5B34-B61E-C84147F9A043}"/>
              </a:ext>
            </a:extLst>
          </p:cNvPr>
          <p:cNvPicPr>
            <a:picLocks noChangeAspect="1"/>
          </p:cNvPicPr>
          <p:nvPr/>
        </p:nvPicPr>
        <p:blipFill>
          <a:blip r:embed="rId2"/>
          <a:stretch>
            <a:fillRect/>
          </a:stretch>
        </p:blipFill>
        <p:spPr>
          <a:xfrm>
            <a:off x="1182160" y="475527"/>
            <a:ext cx="6425741" cy="3127519"/>
          </a:xfrm>
          <a:prstGeom prst="rect">
            <a:avLst/>
          </a:prstGeom>
        </p:spPr>
      </p:pic>
    </p:spTree>
    <p:extLst>
      <p:ext uri="{BB962C8B-B14F-4D97-AF65-F5344CB8AC3E}">
        <p14:creationId xmlns:p14="http://schemas.microsoft.com/office/powerpoint/2010/main" xmlns=""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9" name="Rectangle 8"/>
          <p:cNvSpPr/>
          <p:nvPr/>
        </p:nvSpPr>
        <p:spPr>
          <a:xfrm>
            <a:off x="539552" y="3648026"/>
            <a:ext cx="8244448" cy="8956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lui permet de lire ce que le représentant légal a complété</a:t>
            </a:r>
            <a:r>
              <a:rPr lang="fr-FR" sz="1600" b="1" dirty="0">
                <a:solidFill>
                  <a:schemeClr val="tx2">
                    <a:lumMod val="75000"/>
                  </a:schemeClr>
                </a:solidFill>
                <a:latin typeface="Marianne" panose="02000000000000000000" pitchFamily="2" charset="0"/>
              </a:rPr>
              <a:t>.</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pic>
        <p:nvPicPr>
          <p:cNvPr id="4" name="Image 3">
            <a:extLst>
              <a:ext uri="{FF2B5EF4-FFF2-40B4-BE49-F238E27FC236}">
                <a16:creationId xmlns:a16="http://schemas.microsoft.com/office/drawing/2014/main" xmlns="" id="{B81F3346-8F1A-C0D7-2B8A-DECDE1ED7724}"/>
              </a:ext>
            </a:extLst>
          </p:cNvPr>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332547" y="618174"/>
            <a:ext cx="6478905" cy="2951480"/>
          </a:xfrm>
          <a:prstGeom prst="rect">
            <a:avLst/>
          </a:prstGeom>
          <a:noFill/>
          <a:ln>
            <a:noFill/>
          </a:ln>
        </p:spPr>
      </p:pic>
    </p:spTree>
    <p:extLst>
      <p:ext uri="{BB962C8B-B14F-4D97-AF65-F5344CB8AC3E}">
        <p14:creationId xmlns:p14="http://schemas.microsoft.com/office/powerpoint/2010/main" xmlns=""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303968FE-6C1E-7947-5A8C-5BDEE70016A7}"/>
              </a:ext>
            </a:extLst>
          </p:cNvPr>
          <p:cNvPicPr>
            <a:picLocks noChangeAspect="1"/>
          </p:cNvPicPr>
          <p:nvPr/>
        </p:nvPicPr>
        <p:blipFill>
          <a:blip r:embed="rId2"/>
          <a:stretch>
            <a:fillRect/>
          </a:stretch>
        </p:blipFill>
        <p:spPr>
          <a:xfrm>
            <a:off x="2602472" y="480377"/>
            <a:ext cx="5420995" cy="4182745"/>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04456"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Connectez vous à votre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avec l’identifiant et le mot de passe transmis par le chef d’établissement.</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xmlns=""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xmlns="" id="{2CD868D5-6646-37A2-01C6-987C6940472E}"/>
              </a:ext>
            </a:extLst>
          </p:cNvPr>
          <p:cNvPicPr>
            <a:picLocks noChangeAspect="1"/>
          </p:cNvPicPr>
          <p:nvPr/>
        </p:nvPicPr>
        <p:blipFill>
          <a:blip r:embed="rId2"/>
          <a:stretch>
            <a:fillRect/>
          </a:stretch>
        </p:blipFill>
        <p:spPr>
          <a:xfrm>
            <a:off x="971600" y="392898"/>
            <a:ext cx="5837384" cy="46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6228185" y="1444207"/>
            <a:ext cx="2829202"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Accédez aux services en ligne depuis Mes services.</a:t>
            </a:r>
            <a:endParaRPr lang="fr-FR" sz="14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xmlns=""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4C4DF2D8-482C-B7E3-BE1E-BC89A395095E}"/>
              </a:ext>
            </a:extLst>
          </p:cNvPr>
          <p:cNvPicPr preferRelativeResize="0">
            <a:picLocks noChangeAspect="1"/>
          </p:cNvPicPr>
          <p:nvPr/>
        </p:nvPicPr>
        <p:blipFill>
          <a:blip r:embed="rId2"/>
          <a:stretch>
            <a:fillRect/>
          </a:stretch>
        </p:blipFill>
        <p:spPr>
          <a:xfrm>
            <a:off x="1397541" y="771550"/>
            <a:ext cx="6348918" cy="3996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2777907" y="2499742"/>
            <a:ext cx="5034454"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À partir de la date indiquée par le chef d’établissement vous pourrez vous connecter au service Orientation.</a:t>
            </a:r>
            <a:endParaRPr lang="fr-FR" sz="14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xmlns=""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xmlns=""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latin typeface="Marianne" panose="02000000000000000000" pitchFamily="2" charset="0"/>
              </a:rPr>
              <a:t>Les étapes </a:t>
            </a:r>
          </a:p>
        </p:txBody>
      </p:sp>
      <p:sp>
        <p:nvSpPr>
          <p:cNvPr id="6" name="Rectangle 5"/>
          <p:cNvSpPr/>
          <p:nvPr/>
        </p:nvSpPr>
        <p:spPr>
          <a:xfrm>
            <a:off x="4499992" y="627534"/>
            <a:ext cx="4660966" cy="3582519"/>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2026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5" name="Image 4">
            <a:extLst>
              <a:ext uri="{FF2B5EF4-FFF2-40B4-BE49-F238E27FC236}">
                <a16:creationId xmlns:a16="http://schemas.microsoft.com/office/drawing/2014/main" xmlns="" id="{BBB11344-9D83-5560-6955-C5890043F726}"/>
              </a:ext>
            </a:extLst>
          </p:cNvPr>
          <p:cNvPicPr>
            <a:picLocks noChangeAspect="1"/>
          </p:cNvPicPr>
          <p:nvPr/>
        </p:nvPicPr>
        <p:blipFill>
          <a:blip r:embed="rId2"/>
          <a:stretch>
            <a:fillRect/>
          </a:stretch>
        </p:blipFill>
        <p:spPr>
          <a:xfrm>
            <a:off x="1270000" y="14982"/>
            <a:ext cx="3302000" cy="5143500"/>
          </a:xfrm>
          <a:prstGeom prst="rect">
            <a:avLst/>
          </a:prstGeom>
        </p:spPr>
      </p:pic>
    </p:spTree>
    <p:extLst>
      <p:ext uri="{BB962C8B-B14F-4D97-AF65-F5344CB8AC3E}">
        <p14:creationId xmlns:p14="http://schemas.microsoft.com/office/powerpoint/2010/main" xmlns=""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xmlns=""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311A1A-D9E9-47A4-9DA8-5383C4ADA1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1373</TotalTime>
  <Words>495</Words>
  <Application>Microsoft Office PowerPoint</Application>
  <PresentationFormat>Affichage à l'écran (16:9)</PresentationFormat>
  <Paragraphs>108</Paragraphs>
  <Slides>22</Slides>
  <Notes>0</Notes>
  <HiddenSlides>0</HiddenSlides>
  <MMClips>0</MMClips>
  <ScaleCrop>false</ScaleCrop>
  <HeadingPairs>
    <vt:vector size="4" baseType="variant">
      <vt:variant>
        <vt:lpstr>Thème</vt:lpstr>
      </vt:variant>
      <vt:variant>
        <vt:i4>5</vt:i4>
      </vt:variant>
      <vt:variant>
        <vt:lpstr>Titres des diapositives</vt:lpstr>
      </vt:variant>
      <vt:variant>
        <vt:i4>22</vt:i4>
      </vt:variant>
    </vt:vector>
  </HeadingPairs>
  <TitlesOfParts>
    <vt:vector size="27" baseType="lpstr">
      <vt:lpstr>MINISTÈRIEL</vt:lpstr>
      <vt:lpstr>1_Conception personnalisée</vt:lpstr>
      <vt:lpstr>3_Conception personnalisée</vt:lpstr>
      <vt:lpstr>Conception personnalisée</vt:lpstr>
      <vt:lpstr>2_Conception personnalisée</vt:lpstr>
      <vt:lpstr>Diapositive 1</vt:lpstr>
      <vt:lpstr>Diapositive 2</vt:lpstr>
      <vt:lpstr>Diapositive 3</vt:lpstr>
      <vt:lpstr>Diapositive 4</vt:lpstr>
      <vt:lpstr>Diapositive 5</vt:lpstr>
      <vt:lpstr>Diapositive 6</vt:lpstr>
      <vt:lpstr>Diapositive 7</vt:lpstr>
      <vt:lpstr>Diapositive 8</vt:lpstr>
      <vt:lpstr>Diapositive 9</vt:lpstr>
      <vt:lpstr>Dès le vendredi 3 avril vous pouvez consulter l’offre de formation 2026. </vt:lpstr>
      <vt:lpstr>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Diapositive 12</vt:lpstr>
      <vt:lpstr>Diapositive 13</vt:lpstr>
      <vt:lpstr> Une fois enregistrées, vos demandes sont envoyées :  -  à l’établissement pour que le conseil de classe examine les choix d’orientation ;  -  à l’académie pour traiter l’admission.</vt:lpstr>
      <vt:lpstr>Les choix d’orientation sont déduits de vos demandes. Dans cet exemple, le conseil de classe sera informé d’un choix d’orientation en 2de générale et technologique et 1re année de CAP ou de CAP agricole.  Le récapitulatif de vos demandes vous est transmis par courriel ainsi qu’aux autres représentants légaux de l’élève. </vt:lpstr>
      <vt:lpstr>Diapositive 16</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Diapositive 18</vt:lpstr>
      <vt:lpstr>Diapositive 19</vt:lpstr>
      <vt:lpstr>Diapositive 20</vt:lpstr>
      <vt:lpstr>Diapositive 21</vt:lpstr>
      <vt:lpstr>Diapositive 22</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pascale.caruana</cp:lastModifiedBy>
  <cp:revision>108</cp:revision>
  <dcterms:created xsi:type="dcterms:W3CDTF">2020-03-05T15:21:24Z</dcterms:created>
  <dcterms:modified xsi:type="dcterms:W3CDTF">2026-03-26T10:37:12Z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